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notesMasterIdLst>
    <p:notesMasterId r:id="rId18"/>
  </p:notesMasterIdLst>
  <p:sldIdLst>
    <p:sldId id="256" r:id="rId2"/>
    <p:sldId id="257" r:id="rId3"/>
    <p:sldId id="270" r:id="rId4"/>
    <p:sldId id="275" r:id="rId5"/>
    <p:sldId id="274" r:id="rId6"/>
    <p:sldId id="279" r:id="rId7"/>
    <p:sldId id="280" r:id="rId8"/>
    <p:sldId id="283" r:id="rId9"/>
    <p:sldId id="284" r:id="rId10"/>
    <p:sldId id="288" r:id="rId11"/>
    <p:sldId id="261" r:id="rId12"/>
    <p:sldId id="282" r:id="rId13"/>
    <p:sldId id="281" r:id="rId14"/>
    <p:sldId id="287" r:id="rId15"/>
    <p:sldId id="27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iatoslav Oliinyk" initials="SO" lastIdx="2" clrIdx="0">
    <p:extLst>
      <p:ext uri="{19B8F6BF-5375-455C-9EA6-DF929625EA0E}">
        <p15:presenceInfo xmlns:p15="http://schemas.microsoft.com/office/powerpoint/2012/main" userId="f878f4c4af080d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415" autoAdjust="0"/>
  </p:normalViewPr>
  <p:slideViewPr>
    <p:cSldViewPr snapToGrid="0">
      <p:cViewPr>
        <p:scale>
          <a:sx n="75" d="100"/>
          <a:sy n="75" d="100"/>
        </p:scale>
        <p:origin x="974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103A5-54BB-4BB0-AF8F-41C5EAB00808}" type="doc">
      <dgm:prSet loTypeId="urn:microsoft.com/office/officeart/2005/8/layout/pyramid1" loCatId="pyramid" qsTypeId="urn:microsoft.com/office/officeart/2005/8/quickstyle/simple1" qsCatId="simple" csTypeId="urn:microsoft.com/office/officeart/2005/8/colors/colorful2" csCatId="colorful" phldr="1"/>
      <dgm:spPr/>
    </dgm:pt>
    <dgm:pt modelId="{16E3627E-8075-4FA5-B7D1-E9029FEDC0C5}">
      <dgm:prSet phldrT="[Текст]" custT="1"/>
      <dgm:spPr/>
      <dgm:t>
        <a:bodyPr/>
        <a:lstStyle/>
        <a:p>
          <a:pPr algn="ctr"/>
          <a:endParaRPr lang="en-US" sz="1400"/>
        </a:p>
        <a:p>
          <a:pPr algn="ctr"/>
          <a:r>
            <a:rPr lang="en-US" sz="1400" b="1"/>
            <a:t>Target </a:t>
          </a:r>
        </a:p>
        <a:p>
          <a:pPr algn="ctr"/>
          <a:r>
            <a:rPr lang="en-US" sz="1400" b="1"/>
            <a:t>Market</a:t>
          </a:r>
          <a:endParaRPr lang="uk-UA" sz="1400" b="1"/>
        </a:p>
      </dgm:t>
    </dgm:pt>
    <dgm:pt modelId="{D841A647-5354-4F6A-AFB6-5EF1ACAF2E0F}" type="parTrans" cxnId="{87403453-D753-4924-8353-C1E752B9566A}">
      <dgm:prSet/>
      <dgm:spPr/>
      <dgm:t>
        <a:bodyPr/>
        <a:lstStyle/>
        <a:p>
          <a:pPr algn="ctr"/>
          <a:endParaRPr lang="uk-UA"/>
        </a:p>
      </dgm:t>
    </dgm:pt>
    <dgm:pt modelId="{90F4054F-2D78-4D58-860D-1F5B77A6F1D3}" type="sibTrans" cxnId="{87403453-D753-4924-8353-C1E752B9566A}">
      <dgm:prSet/>
      <dgm:spPr/>
      <dgm:t>
        <a:bodyPr/>
        <a:lstStyle/>
        <a:p>
          <a:pPr algn="ctr"/>
          <a:endParaRPr lang="uk-UA"/>
        </a:p>
      </dgm:t>
    </dgm:pt>
    <dgm:pt modelId="{36B3B965-A8D8-4ADC-A644-4400E3EC3371}">
      <dgm:prSet phldrT="[Текст]" custT="1"/>
      <dgm:spPr/>
      <dgm:t>
        <a:bodyPr/>
        <a:lstStyle/>
        <a:p>
          <a:pPr algn="ctr"/>
          <a:r>
            <a:rPr lang="en-US" sz="1400">
              <a:solidFill>
                <a:schemeClr val="tx2">
                  <a:lumMod val="20000"/>
                  <a:lumOff val="80000"/>
                </a:schemeClr>
              </a:solidFill>
            </a:rPr>
            <a:t>Demographics</a:t>
          </a:r>
          <a:endParaRPr lang="uk-UA" sz="2000">
            <a:solidFill>
              <a:schemeClr val="tx2">
                <a:lumMod val="20000"/>
                <a:lumOff val="80000"/>
              </a:schemeClr>
            </a:solidFill>
          </a:endParaRPr>
        </a:p>
      </dgm:t>
    </dgm:pt>
    <dgm:pt modelId="{4CC66EBF-5097-41A9-AE7C-9663C65E631E}" type="parTrans" cxnId="{E57659D5-2FE6-4F9D-80F5-0A061AC41379}">
      <dgm:prSet/>
      <dgm:spPr/>
      <dgm:t>
        <a:bodyPr/>
        <a:lstStyle/>
        <a:p>
          <a:pPr algn="ctr"/>
          <a:endParaRPr lang="uk-UA"/>
        </a:p>
      </dgm:t>
    </dgm:pt>
    <dgm:pt modelId="{EB7FD3AF-F160-4AAD-9331-061865D932B6}" type="sibTrans" cxnId="{E57659D5-2FE6-4F9D-80F5-0A061AC41379}">
      <dgm:prSet/>
      <dgm:spPr/>
      <dgm:t>
        <a:bodyPr/>
        <a:lstStyle/>
        <a:p>
          <a:pPr algn="ctr"/>
          <a:endParaRPr lang="uk-UA"/>
        </a:p>
      </dgm:t>
    </dgm:pt>
    <dgm:pt modelId="{0FDC0834-69C1-4322-BBA5-3B355520F720}">
      <dgm:prSet phldrT="[Текст]" custT="1"/>
      <dgm:spPr/>
      <dgm:t>
        <a:bodyPr/>
        <a:lstStyle/>
        <a:p>
          <a:pPr algn="ctr"/>
          <a:r>
            <a:rPr lang="en-US" sz="1400" b="1"/>
            <a:t>Mass Marker</a:t>
          </a:r>
        </a:p>
      </dgm:t>
    </dgm:pt>
    <dgm:pt modelId="{0FDF66E5-8EBB-4A0E-ABEC-B68BCC68217A}" type="parTrans" cxnId="{884FBFA4-BFCB-46F6-8798-F4A0A58440D3}">
      <dgm:prSet/>
      <dgm:spPr/>
      <dgm:t>
        <a:bodyPr/>
        <a:lstStyle/>
        <a:p>
          <a:pPr algn="ctr"/>
          <a:endParaRPr lang="uk-UA"/>
        </a:p>
      </dgm:t>
    </dgm:pt>
    <dgm:pt modelId="{70C8D962-05ED-44FD-8ECD-A2AAD591B32B}" type="sibTrans" cxnId="{884FBFA4-BFCB-46F6-8798-F4A0A58440D3}">
      <dgm:prSet/>
      <dgm:spPr/>
      <dgm:t>
        <a:bodyPr/>
        <a:lstStyle/>
        <a:p>
          <a:pPr algn="ctr"/>
          <a:endParaRPr lang="uk-UA"/>
        </a:p>
      </dgm:t>
    </dgm:pt>
    <dgm:pt modelId="{D8AEFEC0-B698-49EE-8BAA-E6137DF12F87}">
      <dgm:prSet custT="1"/>
      <dgm:spPr/>
      <dgm:t>
        <a:bodyPr/>
        <a:lstStyle/>
        <a:p>
          <a:pPr algn="ctr"/>
          <a:r>
            <a:rPr lang="en-US" sz="1400">
              <a:solidFill>
                <a:schemeClr val="tx2">
                  <a:lumMod val="20000"/>
                  <a:lumOff val="80000"/>
                </a:schemeClr>
              </a:solidFill>
            </a:rPr>
            <a:t>Sociographics</a:t>
          </a:r>
          <a:endParaRPr lang="uk-UA" sz="2000">
            <a:solidFill>
              <a:schemeClr val="tx2">
                <a:lumMod val="20000"/>
                <a:lumOff val="80000"/>
              </a:schemeClr>
            </a:solidFill>
          </a:endParaRPr>
        </a:p>
      </dgm:t>
    </dgm:pt>
    <dgm:pt modelId="{0F4EE7D0-D253-4374-A1B6-0AAC8C15FA1C}" type="parTrans" cxnId="{4E6152FF-0219-447A-9188-6C8312E0FA5A}">
      <dgm:prSet/>
      <dgm:spPr/>
      <dgm:t>
        <a:bodyPr/>
        <a:lstStyle/>
        <a:p>
          <a:pPr algn="ctr"/>
          <a:endParaRPr lang="uk-UA"/>
        </a:p>
      </dgm:t>
    </dgm:pt>
    <dgm:pt modelId="{BB4A7EEC-162D-4CD4-BEBF-373FCA36878C}" type="sibTrans" cxnId="{4E6152FF-0219-447A-9188-6C8312E0FA5A}">
      <dgm:prSet/>
      <dgm:spPr/>
      <dgm:t>
        <a:bodyPr/>
        <a:lstStyle/>
        <a:p>
          <a:pPr algn="ctr"/>
          <a:endParaRPr lang="uk-UA"/>
        </a:p>
      </dgm:t>
    </dgm:pt>
    <dgm:pt modelId="{4F40A4A8-C5C9-4DBE-9291-3BE029BEC689}">
      <dgm:prSet custT="1"/>
      <dgm:spPr/>
      <dgm:t>
        <a:bodyPr/>
        <a:lstStyle/>
        <a:p>
          <a:pPr algn="ctr"/>
          <a:r>
            <a:rPr lang="en-US" sz="1400">
              <a:solidFill>
                <a:schemeClr val="tx2">
                  <a:lumMod val="20000"/>
                  <a:lumOff val="80000"/>
                </a:schemeClr>
              </a:solidFill>
            </a:rPr>
            <a:t>Psychographics</a:t>
          </a:r>
          <a:endParaRPr lang="uk-UA" sz="2000">
            <a:solidFill>
              <a:schemeClr val="tx2">
                <a:lumMod val="20000"/>
                <a:lumOff val="80000"/>
              </a:schemeClr>
            </a:solidFill>
          </a:endParaRPr>
        </a:p>
      </dgm:t>
    </dgm:pt>
    <dgm:pt modelId="{504FB13C-0D65-4303-8EDD-DDECA39D6A0B}" type="parTrans" cxnId="{DEAD7699-288C-4B1F-B134-48907F970891}">
      <dgm:prSet/>
      <dgm:spPr/>
      <dgm:t>
        <a:bodyPr/>
        <a:lstStyle/>
        <a:p>
          <a:pPr algn="ctr"/>
          <a:endParaRPr lang="uk-UA"/>
        </a:p>
      </dgm:t>
    </dgm:pt>
    <dgm:pt modelId="{19AC5C6D-BFE4-4606-823E-3A71A9A5F737}" type="sibTrans" cxnId="{DEAD7699-288C-4B1F-B134-48907F970891}">
      <dgm:prSet/>
      <dgm:spPr/>
      <dgm:t>
        <a:bodyPr/>
        <a:lstStyle/>
        <a:p>
          <a:pPr algn="ctr"/>
          <a:endParaRPr lang="uk-UA"/>
        </a:p>
      </dgm:t>
    </dgm:pt>
    <dgm:pt modelId="{D52DD296-F6DE-4C27-92A7-EA51668B747E}" type="pres">
      <dgm:prSet presAssocID="{485103A5-54BB-4BB0-AF8F-41C5EAB00808}" presName="Name0" presStyleCnt="0">
        <dgm:presLayoutVars>
          <dgm:dir/>
          <dgm:animLvl val="lvl"/>
          <dgm:resizeHandles val="exact"/>
        </dgm:presLayoutVars>
      </dgm:prSet>
      <dgm:spPr/>
    </dgm:pt>
    <dgm:pt modelId="{D84044EB-786B-45C9-B606-5CAE9FA8BD3F}" type="pres">
      <dgm:prSet presAssocID="{16E3627E-8075-4FA5-B7D1-E9029FEDC0C5}" presName="Name8" presStyleCnt="0"/>
      <dgm:spPr/>
    </dgm:pt>
    <dgm:pt modelId="{B6729AD0-CD5A-4D07-B36B-4B755CECE2E9}" type="pres">
      <dgm:prSet presAssocID="{16E3627E-8075-4FA5-B7D1-E9029FEDC0C5}" presName="level" presStyleLbl="node1" presStyleIdx="0" presStyleCnt="5" custScaleY="150541">
        <dgm:presLayoutVars>
          <dgm:chMax val="1"/>
          <dgm:bulletEnabled val="1"/>
        </dgm:presLayoutVars>
      </dgm:prSet>
      <dgm:spPr/>
    </dgm:pt>
    <dgm:pt modelId="{B4E3A159-078A-4EBA-A891-48753EB6AF35}" type="pres">
      <dgm:prSet presAssocID="{16E3627E-8075-4FA5-B7D1-E9029FEDC0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7504560-BAF1-40CC-B949-5CF62B2FF0AF}" type="pres">
      <dgm:prSet presAssocID="{4F40A4A8-C5C9-4DBE-9291-3BE029BEC689}" presName="Name8" presStyleCnt="0"/>
      <dgm:spPr/>
    </dgm:pt>
    <dgm:pt modelId="{40C49CCC-BA10-421F-A769-0A4B5A62CAD5}" type="pres">
      <dgm:prSet presAssocID="{4F40A4A8-C5C9-4DBE-9291-3BE029BEC689}" presName="level" presStyleLbl="node1" presStyleIdx="1" presStyleCnt="5">
        <dgm:presLayoutVars>
          <dgm:chMax val="1"/>
          <dgm:bulletEnabled val="1"/>
        </dgm:presLayoutVars>
      </dgm:prSet>
      <dgm:spPr/>
    </dgm:pt>
    <dgm:pt modelId="{02D1040B-8B6C-42EF-8FCD-8806DBDB12D9}" type="pres">
      <dgm:prSet presAssocID="{4F40A4A8-C5C9-4DBE-9291-3BE029BEC6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25F915-E8AA-4E27-8EB1-ED050C56D0B8}" type="pres">
      <dgm:prSet presAssocID="{D8AEFEC0-B698-49EE-8BAA-E6137DF12F87}" presName="Name8" presStyleCnt="0"/>
      <dgm:spPr/>
    </dgm:pt>
    <dgm:pt modelId="{8FE187FC-4CFC-4FCF-8FF1-C0DEBAF2C381}" type="pres">
      <dgm:prSet presAssocID="{D8AEFEC0-B698-49EE-8BAA-E6137DF12F87}" presName="level" presStyleLbl="node1" presStyleIdx="2" presStyleCnt="5">
        <dgm:presLayoutVars>
          <dgm:chMax val="1"/>
          <dgm:bulletEnabled val="1"/>
        </dgm:presLayoutVars>
      </dgm:prSet>
      <dgm:spPr/>
    </dgm:pt>
    <dgm:pt modelId="{8480AFFF-2FA3-480A-BCD9-98ACE8CDA5FF}" type="pres">
      <dgm:prSet presAssocID="{D8AEFEC0-B698-49EE-8BAA-E6137DF12F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720C01F-983E-417D-AAED-797F7173B56F}" type="pres">
      <dgm:prSet presAssocID="{36B3B965-A8D8-4ADC-A644-4400E3EC3371}" presName="Name8" presStyleCnt="0"/>
      <dgm:spPr/>
    </dgm:pt>
    <dgm:pt modelId="{66EE6DE4-FDCA-44FA-B015-CF10F0ADBD37}" type="pres">
      <dgm:prSet presAssocID="{36B3B965-A8D8-4ADC-A644-4400E3EC3371}" presName="level" presStyleLbl="node1" presStyleIdx="3" presStyleCnt="5">
        <dgm:presLayoutVars>
          <dgm:chMax val="1"/>
          <dgm:bulletEnabled val="1"/>
        </dgm:presLayoutVars>
      </dgm:prSet>
      <dgm:spPr/>
    </dgm:pt>
    <dgm:pt modelId="{802EEFE6-113E-4BE0-869F-9A179DE18A7C}" type="pres">
      <dgm:prSet presAssocID="{36B3B965-A8D8-4ADC-A644-4400E3EC337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BD2B238-B23E-4EA7-AFDF-45D4BEB5B66D}" type="pres">
      <dgm:prSet presAssocID="{0FDC0834-69C1-4322-BBA5-3B355520F720}" presName="Name8" presStyleCnt="0"/>
      <dgm:spPr/>
    </dgm:pt>
    <dgm:pt modelId="{2DB73DB3-8E88-4286-BEFC-11F0794D1B6B}" type="pres">
      <dgm:prSet presAssocID="{0FDC0834-69C1-4322-BBA5-3B355520F720}" presName="level" presStyleLbl="node1" presStyleIdx="4" presStyleCnt="5" custLinFactNeighborX="-11977" custLinFactNeighborY="5243">
        <dgm:presLayoutVars>
          <dgm:chMax val="1"/>
          <dgm:bulletEnabled val="1"/>
        </dgm:presLayoutVars>
      </dgm:prSet>
      <dgm:spPr/>
    </dgm:pt>
    <dgm:pt modelId="{5E6EB538-84E1-4E78-BC70-63EF90F3248B}" type="pres">
      <dgm:prSet presAssocID="{0FDC0834-69C1-4322-BBA5-3B355520F72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06FF801-2967-4D1C-A623-F3B9433688A4}" type="presOf" srcId="{16E3627E-8075-4FA5-B7D1-E9029FEDC0C5}" destId="{B6729AD0-CD5A-4D07-B36B-4B755CECE2E9}" srcOrd="0" destOrd="0" presId="urn:microsoft.com/office/officeart/2005/8/layout/pyramid1"/>
    <dgm:cxn modelId="{82F1C00F-591F-47C3-9D7A-2FC071F955BF}" type="presOf" srcId="{4F40A4A8-C5C9-4DBE-9291-3BE029BEC689}" destId="{40C49CCC-BA10-421F-A769-0A4B5A62CAD5}" srcOrd="0" destOrd="0" presId="urn:microsoft.com/office/officeart/2005/8/layout/pyramid1"/>
    <dgm:cxn modelId="{BC1E7D1C-7180-4499-9F41-4C45CABD368B}" type="presOf" srcId="{D8AEFEC0-B698-49EE-8BAA-E6137DF12F87}" destId="{8FE187FC-4CFC-4FCF-8FF1-C0DEBAF2C381}" srcOrd="0" destOrd="0" presId="urn:microsoft.com/office/officeart/2005/8/layout/pyramid1"/>
    <dgm:cxn modelId="{B0FF5526-22B7-4A70-86B3-45482D83A1BD}" type="presOf" srcId="{36B3B965-A8D8-4ADC-A644-4400E3EC3371}" destId="{66EE6DE4-FDCA-44FA-B015-CF10F0ADBD37}" srcOrd="0" destOrd="0" presId="urn:microsoft.com/office/officeart/2005/8/layout/pyramid1"/>
    <dgm:cxn modelId="{C75FB83A-ADBC-4D9D-AD03-7538BA90F983}" type="presOf" srcId="{0FDC0834-69C1-4322-BBA5-3B355520F720}" destId="{2DB73DB3-8E88-4286-BEFC-11F0794D1B6B}" srcOrd="0" destOrd="0" presId="urn:microsoft.com/office/officeart/2005/8/layout/pyramid1"/>
    <dgm:cxn modelId="{A99EAA67-7EF7-40FE-9E19-3E9FF6544C9B}" type="presOf" srcId="{4F40A4A8-C5C9-4DBE-9291-3BE029BEC689}" destId="{02D1040B-8B6C-42EF-8FCD-8806DBDB12D9}" srcOrd="1" destOrd="0" presId="urn:microsoft.com/office/officeart/2005/8/layout/pyramid1"/>
    <dgm:cxn modelId="{87403453-D753-4924-8353-C1E752B9566A}" srcId="{485103A5-54BB-4BB0-AF8F-41C5EAB00808}" destId="{16E3627E-8075-4FA5-B7D1-E9029FEDC0C5}" srcOrd="0" destOrd="0" parTransId="{D841A647-5354-4F6A-AFB6-5EF1ACAF2E0F}" sibTransId="{90F4054F-2D78-4D58-860D-1F5B77A6F1D3}"/>
    <dgm:cxn modelId="{DEAD7699-288C-4B1F-B134-48907F970891}" srcId="{485103A5-54BB-4BB0-AF8F-41C5EAB00808}" destId="{4F40A4A8-C5C9-4DBE-9291-3BE029BEC689}" srcOrd="1" destOrd="0" parTransId="{504FB13C-0D65-4303-8EDD-DDECA39D6A0B}" sibTransId="{19AC5C6D-BFE4-4606-823E-3A71A9A5F737}"/>
    <dgm:cxn modelId="{AB120D9A-A4DE-4334-AE7F-5B856D1D27DF}" type="presOf" srcId="{D8AEFEC0-B698-49EE-8BAA-E6137DF12F87}" destId="{8480AFFF-2FA3-480A-BCD9-98ACE8CDA5FF}" srcOrd="1" destOrd="0" presId="urn:microsoft.com/office/officeart/2005/8/layout/pyramid1"/>
    <dgm:cxn modelId="{1FBA889A-B3DD-4C85-96FC-0270801FDA36}" type="presOf" srcId="{16E3627E-8075-4FA5-B7D1-E9029FEDC0C5}" destId="{B4E3A159-078A-4EBA-A891-48753EB6AF35}" srcOrd="1" destOrd="0" presId="urn:microsoft.com/office/officeart/2005/8/layout/pyramid1"/>
    <dgm:cxn modelId="{884FBFA4-BFCB-46F6-8798-F4A0A58440D3}" srcId="{485103A5-54BB-4BB0-AF8F-41C5EAB00808}" destId="{0FDC0834-69C1-4322-BBA5-3B355520F720}" srcOrd="4" destOrd="0" parTransId="{0FDF66E5-8EBB-4A0E-ABEC-B68BCC68217A}" sibTransId="{70C8D962-05ED-44FD-8ECD-A2AAD591B32B}"/>
    <dgm:cxn modelId="{C33F39C5-9AD6-45D0-9A17-ECCE414341A6}" type="presOf" srcId="{485103A5-54BB-4BB0-AF8F-41C5EAB00808}" destId="{D52DD296-F6DE-4C27-92A7-EA51668B747E}" srcOrd="0" destOrd="0" presId="urn:microsoft.com/office/officeart/2005/8/layout/pyramid1"/>
    <dgm:cxn modelId="{E57659D5-2FE6-4F9D-80F5-0A061AC41379}" srcId="{485103A5-54BB-4BB0-AF8F-41C5EAB00808}" destId="{36B3B965-A8D8-4ADC-A644-4400E3EC3371}" srcOrd="3" destOrd="0" parTransId="{4CC66EBF-5097-41A9-AE7C-9663C65E631E}" sibTransId="{EB7FD3AF-F160-4AAD-9331-061865D932B6}"/>
    <dgm:cxn modelId="{E69036EB-D66F-4452-B988-CA0EEDDB0EEB}" type="presOf" srcId="{36B3B965-A8D8-4ADC-A644-4400E3EC3371}" destId="{802EEFE6-113E-4BE0-869F-9A179DE18A7C}" srcOrd="1" destOrd="0" presId="urn:microsoft.com/office/officeart/2005/8/layout/pyramid1"/>
    <dgm:cxn modelId="{ABC9DCEF-F869-452E-B3E6-36C6F398E5B3}" type="presOf" srcId="{0FDC0834-69C1-4322-BBA5-3B355520F720}" destId="{5E6EB538-84E1-4E78-BC70-63EF90F3248B}" srcOrd="1" destOrd="0" presId="urn:microsoft.com/office/officeart/2005/8/layout/pyramid1"/>
    <dgm:cxn modelId="{4E6152FF-0219-447A-9188-6C8312E0FA5A}" srcId="{485103A5-54BB-4BB0-AF8F-41C5EAB00808}" destId="{D8AEFEC0-B698-49EE-8BAA-E6137DF12F87}" srcOrd="2" destOrd="0" parTransId="{0F4EE7D0-D253-4374-A1B6-0AAC8C15FA1C}" sibTransId="{BB4A7EEC-162D-4CD4-BEBF-373FCA36878C}"/>
    <dgm:cxn modelId="{C77B728E-773D-4254-AA63-7F427D5F9BE8}" type="presParOf" srcId="{D52DD296-F6DE-4C27-92A7-EA51668B747E}" destId="{D84044EB-786B-45C9-B606-5CAE9FA8BD3F}" srcOrd="0" destOrd="0" presId="urn:microsoft.com/office/officeart/2005/8/layout/pyramid1"/>
    <dgm:cxn modelId="{E545AA5E-32D6-41B9-92BD-26BD476F0F2F}" type="presParOf" srcId="{D84044EB-786B-45C9-B606-5CAE9FA8BD3F}" destId="{B6729AD0-CD5A-4D07-B36B-4B755CECE2E9}" srcOrd="0" destOrd="0" presId="urn:microsoft.com/office/officeart/2005/8/layout/pyramid1"/>
    <dgm:cxn modelId="{89CD5769-BC57-433A-8617-AD613D30BE52}" type="presParOf" srcId="{D84044EB-786B-45C9-B606-5CAE9FA8BD3F}" destId="{B4E3A159-078A-4EBA-A891-48753EB6AF35}" srcOrd="1" destOrd="0" presId="urn:microsoft.com/office/officeart/2005/8/layout/pyramid1"/>
    <dgm:cxn modelId="{5F90F702-C822-4F54-8EA9-7D0BDEC6B3B2}" type="presParOf" srcId="{D52DD296-F6DE-4C27-92A7-EA51668B747E}" destId="{77504560-BAF1-40CC-B949-5CF62B2FF0AF}" srcOrd="1" destOrd="0" presId="urn:microsoft.com/office/officeart/2005/8/layout/pyramid1"/>
    <dgm:cxn modelId="{88C3A4FC-60BA-448E-95F3-589AD42FBCF3}" type="presParOf" srcId="{77504560-BAF1-40CC-B949-5CF62B2FF0AF}" destId="{40C49CCC-BA10-421F-A769-0A4B5A62CAD5}" srcOrd="0" destOrd="0" presId="urn:microsoft.com/office/officeart/2005/8/layout/pyramid1"/>
    <dgm:cxn modelId="{11FAAF57-8819-4255-AA40-F4D9395ECBBF}" type="presParOf" srcId="{77504560-BAF1-40CC-B949-5CF62B2FF0AF}" destId="{02D1040B-8B6C-42EF-8FCD-8806DBDB12D9}" srcOrd="1" destOrd="0" presId="urn:microsoft.com/office/officeart/2005/8/layout/pyramid1"/>
    <dgm:cxn modelId="{43439644-1FB8-4A80-9ADD-70F4C4693D5C}" type="presParOf" srcId="{D52DD296-F6DE-4C27-92A7-EA51668B747E}" destId="{1C25F915-E8AA-4E27-8EB1-ED050C56D0B8}" srcOrd="2" destOrd="0" presId="urn:microsoft.com/office/officeart/2005/8/layout/pyramid1"/>
    <dgm:cxn modelId="{3364AF6C-5585-4B4C-8241-2B4D0DC57066}" type="presParOf" srcId="{1C25F915-E8AA-4E27-8EB1-ED050C56D0B8}" destId="{8FE187FC-4CFC-4FCF-8FF1-C0DEBAF2C381}" srcOrd="0" destOrd="0" presId="urn:microsoft.com/office/officeart/2005/8/layout/pyramid1"/>
    <dgm:cxn modelId="{75B7A2C3-1224-4C7F-986F-4DB3348EF80D}" type="presParOf" srcId="{1C25F915-E8AA-4E27-8EB1-ED050C56D0B8}" destId="{8480AFFF-2FA3-480A-BCD9-98ACE8CDA5FF}" srcOrd="1" destOrd="0" presId="urn:microsoft.com/office/officeart/2005/8/layout/pyramid1"/>
    <dgm:cxn modelId="{C0B36FB2-CDEA-483B-ABC9-8C2A9D29A094}" type="presParOf" srcId="{D52DD296-F6DE-4C27-92A7-EA51668B747E}" destId="{2720C01F-983E-417D-AAED-797F7173B56F}" srcOrd="3" destOrd="0" presId="urn:microsoft.com/office/officeart/2005/8/layout/pyramid1"/>
    <dgm:cxn modelId="{FF02682B-8FC1-4FD3-8842-C1B0028E9779}" type="presParOf" srcId="{2720C01F-983E-417D-AAED-797F7173B56F}" destId="{66EE6DE4-FDCA-44FA-B015-CF10F0ADBD37}" srcOrd="0" destOrd="0" presId="urn:microsoft.com/office/officeart/2005/8/layout/pyramid1"/>
    <dgm:cxn modelId="{8E61B6F8-1DCA-4C3F-84AB-22853D84D6A0}" type="presParOf" srcId="{2720C01F-983E-417D-AAED-797F7173B56F}" destId="{802EEFE6-113E-4BE0-869F-9A179DE18A7C}" srcOrd="1" destOrd="0" presId="urn:microsoft.com/office/officeart/2005/8/layout/pyramid1"/>
    <dgm:cxn modelId="{9A194821-1B49-48CC-BEFB-56A1086F8513}" type="presParOf" srcId="{D52DD296-F6DE-4C27-92A7-EA51668B747E}" destId="{6BD2B238-B23E-4EA7-AFDF-45D4BEB5B66D}" srcOrd="4" destOrd="0" presId="urn:microsoft.com/office/officeart/2005/8/layout/pyramid1"/>
    <dgm:cxn modelId="{85D33D67-0412-4A95-88CA-3C5BB5B4B911}" type="presParOf" srcId="{6BD2B238-B23E-4EA7-AFDF-45D4BEB5B66D}" destId="{2DB73DB3-8E88-4286-BEFC-11F0794D1B6B}" srcOrd="0" destOrd="0" presId="urn:microsoft.com/office/officeart/2005/8/layout/pyramid1"/>
    <dgm:cxn modelId="{12DE3C5E-75FE-469D-ACF4-BC8A92316504}" type="presParOf" srcId="{6BD2B238-B23E-4EA7-AFDF-45D4BEB5B66D}" destId="{5E6EB538-84E1-4E78-BC70-63EF90F3248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29AD0-CD5A-4D07-B36B-4B755CECE2E9}">
      <dsp:nvSpPr>
        <dsp:cNvPr id="0" name=""/>
        <dsp:cNvSpPr/>
      </dsp:nvSpPr>
      <dsp:spPr>
        <a:xfrm>
          <a:off x="1837604" y="0"/>
          <a:ext cx="1383174" cy="716016"/>
        </a:xfrm>
        <a:prstGeom prst="trapezoid">
          <a:avLst>
            <a:gd name="adj" fmla="val 9658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Target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Market</a:t>
          </a:r>
          <a:endParaRPr lang="uk-UA" sz="1400" b="1" kern="1200"/>
        </a:p>
      </dsp:txBody>
      <dsp:txXfrm>
        <a:off x="1837604" y="0"/>
        <a:ext cx="1383174" cy="716016"/>
      </dsp:txXfrm>
    </dsp:sp>
    <dsp:sp modelId="{40C49CCC-BA10-421F-A769-0A4B5A62CAD5}">
      <dsp:nvSpPr>
        <dsp:cNvPr id="0" name=""/>
        <dsp:cNvSpPr/>
      </dsp:nvSpPr>
      <dsp:spPr>
        <a:xfrm>
          <a:off x="1378203" y="716016"/>
          <a:ext cx="2301976" cy="475628"/>
        </a:xfrm>
        <a:prstGeom prst="trapezoid">
          <a:avLst>
            <a:gd name="adj" fmla="val 96588"/>
          </a:avLst>
        </a:prstGeom>
        <a:solidFill>
          <a:schemeClr val="accent2">
            <a:hueOff val="-1155023"/>
            <a:satOff val="-401"/>
            <a:lumOff val="1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20000"/>
                  <a:lumOff val="80000"/>
                </a:schemeClr>
              </a:solidFill>
            </a:rPr>
            <a:t>Psychographics</a:t>
          </a:r>
          <a:endParaRPr lang="uk-UA" sz="2000" kern="1200">
            <a:solidFill>
              <a:schemeClr val="tx2">
                <a:lumMod val="20000"/>
                <a:lumOff val="80000"/>
              </a:schemeClr>
            </a:solidFill>
          </a:endParaRPr>
        </a:p>
      </dsp:txBody>
      <dsp:txXfrm>
        <a:off x="1781049" y="716016"/>
        <a:ext cx="1496284" cy="475628"/>
      </dsp:txXfrm>
    </dsp:sp>
    <dsp:sp modelId="{8FE187FC-4CFC-4FCF-8FF1-C0DEBAF2C381}">
      <dsp:nvSpPr>
        <dsp:cNvPr id="0" name=""/>
        <dsp:cNvSpPr/>
      </dsp:nvSpPr>
      <dsp:spPr>
        <a:xfrm>
          <a:off x="918802" y="1191644"/>
          <a:ext cx="3220779" cy="475628"/>
        </a:xfrm>
        <a:prstGeom prst="trapezoid">
          <a:avLst>
            <a:gd name="adj" fmla="val 96588"/>
          </a:avLst>
        </a:prstGeom>
        <a:solidFill>
          <a:schemeClr val="accent2">
            <a:hueOff val="-2310045"/>
            <a:satOff val="-802"/>
            <a:lumOff val="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20000"/>
                  <a:lumOff val="80000"/>
                </a:schemeClr>
              </a:solidFill>
            </a:rPr>
            <a:t>Sociographics</a:t>
          </a:r>
          <a:endParaRPr lang="uk-UA" sz="2000" kern="1200">
            <a:solidFill>
              <a:schemeClr val="tx2">
                <a:lumMod val="20000"/>
                <a:lumOff val="80000"/>
              </a:schemeClr>
            </a:solidFill>
          </a:endParaRPr>
        </a:p>
      </dsp:txBody>
      <dsp:txXfrm>
        <a:off x="1482438" y="1191644"/>
        <a:ext cx="2093506" cy="475628"/>
      </dsp:txXfrm>
    </dsp:sp>
    <dsp:sp modelId="{66EE6DE4-FDCA-44FA-B015-CF10F0ADBD37}">
      <dsp:nvSpPr>
        <dsp:cNvPr id="0" name=""/>
        <dsp:cNvSpPr/>
      </dsp:nvSpPr>
      <dsp:spPr>
        <a:xfrm>
          <a:off x="459401" y="1667273"/>
          <a:ext cx="4139581" cy="475628"/>
        </a:xfrm>
        <a:prstGeom prst="trapezoid">
          <a:avLst>
            <a:gd name="adj" fmla="val 96588"/>
          </a:avLst>
        </a:prstGeom>
        <a:solidFill>
          <a:schemeClr val="accent2">
            <a:hueOff val="-3465068"/>
            <a:satOff val="-120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20000"/>
                  <a:lumOff val="80000"/>
                </a:schemeClr>
              </a:solidFill>
            </a:rPr>
            <a:t>Demographics</a:t>
          </a:r>
          <a:endParaRPr lang="uk-UA" sz="2000" kern="1200">
            <a:solidFill>
              <a:schemeClr val="tx2">
                <a:lumMod val="20000"/>
                <a:lumOff val="80000"/>
              </a:schemeClr>
            </a:solidFill>
          </a:endParaRPr>
        </a:p>
      </dsp:txBody>
      <dsp:txXfrm>
        <a:off x="1183827" y="1667273"/>
        <a:ext cx="2690728" cy="475628"/>
      </dsp:txXfrm>
    </dsp:sp>
    <dsp:sp modelId="{2DB73DB3-8E88-4286-BEFC-11F0794D1B6B}">
      <dsp:nvSpPr>
        <dsp:cNvPr id="0" name=""/>
        <dsp:cNvSpPr/>
      </dsp:nvSpPr>
      <dsp:spPr>
        <a:xfrm>
          <a:off x="0" y="2142902"/>
          <a:ext cx="5058384" cy="475628"/>
        </a:xfrm>
        <a:prstGeom prst="trapezoid">
          <a:avLst>
            <a:gd name="adj" fmla="val 96588"/>
          </a:avLst>
        </a:prstGeom>
        <a:solidFill>
          <a:schemeClr val="accent2">
            <a:hueOff val="-4620091"/>
            <a:satOff val="-1603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Mass Marker</a:t>
          </a:r>
        </a:p>
      </dsp:txBody>
      <dsp:txXfrm>
        <a:off x="885217" y="2142902"/>
        <a:ext cx="3287949" cy="475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E5E8A-0FDB-4C03-8F63-A0AB78C90FAA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7185E-0D17-4FE1-8940-00959BF46B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80831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Wingdings 2" panose="05020102010507070707" pitchFamily="18" charset="2"/>
              <a:buNone/>
            </a:pP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7185E-0D17-4FE1-8940-00959BF46B0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116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Тому що ці ознаки в</a:t>
            </a:r>
            <a:r>
              <a:rPr lang="ru-RU" dirty="0" err="1"/>
              <a:t>ідповідають</a:t>
            </a:r>
            <a:r>
              <a:rPr lang="ru-RU" dirty="0"/>
              <a:t> </a:t>
            </a:r>
            <a:r>
              <a:rPr lang="ru-RU" dirty="0" err="1"/>
              <a:t>поведінці</a:t>
            </a:r>
            <a:r>
              <a:rPr lang="ru-RU" dirty="0"/>
              <a:t> </a:t>
            </a:r>
            <a:r>
              <a:rPr lang="ru-RU" dirty="0" err="1"/>
              <a:t>клієнта</a:t>
            </a:r>
            <a:r>
              <a:rPr lang="ru-RU" dirty="0"/>
              <a:t>. </a:t>
            </a:r>
            <a:r>
              <a:rPr lang="ru-RU" dirty="0" err="1"/>
              <a:t>Давність</a:t>
            </a:r>
            <a:r>
              <a:rPr lang="ru-RU" dirty="0"/>
              <a:t>, частота та </a:t>
            </a:r>
            <a:r>
              <a:rPr lang="ru-RU" dirty="0" err="1"/>
              <a:t>грошова</a:t>
            </a:r>
            <a:r>
              <a:rPr lang="ru-RU" dirty="0"/>
              <a:t> </a:t>
            </a:r>
            <a:r>
              <a:rPr lang="ru-RU" dirty="0" err="1"/>
              <a:t>вартість</a:t>
            </a:r>
            <a:r>
              <a:rPr lang="ru-RU" dirty="0"/>
              <a:t> є </a:t>
            </a:r>
            <a:r>
              <a:rPr lang="ru-RU" dirty="0" err="1"/>
              <a:t>основними</a:t>
            </a:r>
            <a:r>
              <a:rPr lang="ru-RU" dirty="0"/>
              <a:t> </a:t>
            </a:r>
            <a:r>
              <a:rPr lang="ru-RU" dirty="0" err="1"/>
              <a:t>показниками</a:t>
            </a:r>
            <a:r>
              <a:rPr lang="ru-RU" dirty="0"/>
              <a:t> </a:t>
            </a:r>
            <a:r>
              <a:rPr lang="ru-RU" dirty="0" err="1"/>
              <a:t>розуміння</a:t>
            </a:r>
            <a:r>
              <a:rPr lang="ru-RU" dirty="0"/>
              <a:t> </a:t>
            </a:r>
            <a:r>
              <a:rPr lang="ru-RU" dirty="0" err="1"/>
              <a:t>поведінки</a:t>
            </a:r>
            <a:r>
              <a:rPr lang="ru-RU" dirty="0"/>
              <a:t> </a:t>
            </a:r>
            <a:r>
              <a:rPr lang="ru-RU" dirty="0" err="1"/>
              <a:t>клієнтів</a:t>
            </a:r>
            <a:r>
              <a:rPr lang="ru-RU" dirty="0"/>
              <a:t>.</a:t>
            </a:r>
          </a:p>
          <a:p>
            <a:r>
              <a:rPr lang="uk-UA" b="1" dirty="0"/>
              <a:t>Давність</a:t>
            </a:r>
            <a:r>
              <a:rPr lang="uk-UA" dirty="0"/>
              <a:t>: відображає, як нещодавно клієнт зробив покупку. Клієнти, які нещодавно здійснили покупку, з більшою ймовірністю знову залучатимуться до компанії порівняно з тими, хто не робив покупку протягом тривалого часу.</a:t>
            </a:r>
          </a:p>
          <a:p>
            <a:r>
              <a:rPr lang="uk-UA" b="1" dirty="0"/>
              <a:t>Частота</a:t>
            </a:r>
            <a:r>
              <a:rPr lang="uk-UA" dirty="0"/>
              <a:t>: показує, як часто клієнт робить покупки. Клієнти з високою частотою зазвичай більш лояльні та цінні для бізнесу.</a:t>
            </a:r>
          </a:p>
          <a:p>
            <a:r>
              <a:rPr lang="uk-UA" b="1" dirty="0"/>
              <a:t>Грошовий</a:t>
            </a:r>
            <a:r>
              <a:rPr lang="uk-UA" dirty="0"/>
              <a:t>: вказує загальну суму, витрачену клієнтом. Клієнти, які витрачають більше, як правило, мають вищу життєву цінність і роблять більший внесок у дохід бізнесу.</a:t>
            </a:r>
          </a:p>
          <a:p>
            <a:r>
              <a:rPr lang="uk-UA" dirty="0"/>
              <a:t>Комплексне уявлення про цінність клієнта: </a:t>
            </a:r>
            <a:r>
              <a:rPr lang="uk-UA" b="1" i="1" u="sng" dirty="0"/>
              <a:t>Аналіз </a:t>
            </a:r>
            <a:r>
              <a:rPr lang="en-US" b="1" i="1" u="sng" dirty="0"/>
              <a:t>RFM </a:t>
            </a:r>
            <a:r>
              <a:rPr lang="uk-UA" dirty="0"/>
              <a:t>забезпечує комплексне уявлення про цінність клієнта, враховуючи як частоту транзакцій, так і грошову вартість, а також актуальність. Це цілісне уявлення допомагає сегментувати клієнтів на основі їх загального внеску в бізнес.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7185E-0D17-4FE1-8940-00959BF46B06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9771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Вісь </a:t>
            </a:r>
            <a:r>
              <a:rPr lang="uk-UA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</a:t>
            </a:r>
            <a:r>
              <a:rPr lang="uk-U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представляє кількість кластерів, на які розділено дані.</a:t>
            </a:r>
          </a:p>
          <a:p>
            <a:r>
              <a:rPr lang="uk-U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Вісь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uk-U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представляє оцінку силуету, яка є показником того, наскільки об’єкт схожий на власний кластер порівняно з іншими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кластерами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uk-U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Висока оцінка силуету вказує на те, що об’єкт добре збігається зі своїм кластером.</a:t>
            </a:r>
            <a:endParaRPr lang="uk-UA" dirty="0"/>
          </a:p>
          <a:p>
            <a:r>
              <a:rPr lang="uk-UA" dirty="0"/>
              <a:t>Є чотири рядки, кожен з яких представляє окремий алгоритм кластеризації:</a:t>
            </a:r>
            <a:endParaRPr lang="en-US" dirty="0"/>
          </a:p>
          <a:p>
            <a:r>
              <a:rPr lang="en-US" dirty="0"/>
              <a:t>K-Means: </a:t>
            </a:r>
            <a:r>
              <a:rPr lang="uk-UA" dirty="0"/>
              <a:t>цей алгоритм розбиває дані на </a:t>
            </a:r>
            <a:r>
              <a:rPr lang="en-US" dirty="0"/>
              <a:t>K </a:t>
            </a:r>
            <a:r>
              <a:rPr lang="uk-UA" dirty="0"/>
              <a:t>кластерів, причому кожне спостереження належить до кластера з найближчим середнім. Лінія показує, як змінюється оцінка силуету зі зміною кількості кластерів.</a:t>
            </a:r>
            <a:endParaRPr lang="en-US" dirty="0"/>
          </a:p>
          <a:p>
            <a:r>
              <a:rPr lang="en-US" dirty="0"/>
              <a:t>Mini Batch K-Means: </a:t>
            </a:r>
            <a:r>
              <a:rPr lang="uk-UA" dirty="0"/>
              <a:t>це варіант </a:t>
            </a:r>
            <a:r>
              <a:rPr lang="en-US" dirty="0"/>
              <a:t>K-Means, </a:t>
            </a:r>
            <a:r>
              <a:rPr lang="uk-UA" dirty="0"/>
              <a:t>який використовує міні-пакети для скорочення часу обчислення, але при цьому намагається оптимізувати ту саму цільову функцію.</a:t>
            </a:r>
            <a:endParaRPr lang="en-US" dirty="0"/>
          </a:p>
          <a:p>
            <a:r>
              <a:rPr lang="uk-UA" dirty="0"/>
              <a:t>Ієрархічний: Ієрархічні методи кластеризації створюють ієрархію кластерів за допомогою методу поділу (розщеплення) або методу агломерації (злиття). Лінія показує, як змінюється оцінка силуету для різної кількості кластерів.</a:t>
            </a:r>
            <a:endParaRPr lang="en-US" dirty="0"/>
          </a:p>
          <a:p>
            <a:r>
              <a:rPr lang="en-US" dirty="0"/>
              <a:t>Affinity Propagation</a:t>
            </a:r>
            <a:r>
              <a:rPr lang="uk-UA" dirty="0"/>
              <a:t>: цей алгоритм створює кластери, надсилаючи повідомлення між парами зразків до конвергенції. На відміну від </a:t>
            </a:r>
            <a:r>
              <a:rPr lang="en-US" dirty="0"/>
              <a:t>K-Means, </a:t>
            </a:r>
            <a:r>
              <a:rPr lang="uk-UA" dirty="0"/>
              <a:t>не потрібно визначати чи оцінювати кількість кластерів перед запуском алгоритму. Однак для цілей цього графіка, можливо, для порівняння його оцінюють для різних розмірів кластерів.</a:t>
            </a:r>
            <a:endParaRPr lang="en-US" dirty="0"/>
          </a:p>
          <a:p>
            <a:endParaRPr lang="en-US" dirty="0"/>
          </a:p>
          <a:p>
            <a:r>
              <a:rPr lang="uk-UA" dirty="0"/>
              <a:t>Пунктирна червона горизонтальна лінія,</a:t>
            </a:r>
            <a:r>
              <a:rPr lang="en-US" dirty="0"/>
              <a:t> </a:t>
            </a:r>
            <a:r>
              <a:rPr lang="uk-UA" dirty="0"/>
              <a:t>представляє порогове значення або базову силуетну оцінку, з якою порівнюються різні алгоритми.</a:t>
            </a:r>
            <a:endParaRPr lang="en-US" dirty="0"/>
          </a:p>
          <a:p>
            <a:r>
              <a:rPr lang="uk-UA" dirty="0"/>
              <a:t>Дивлячись на графік, можна зробити висновок, що для цього конкретного набору даних різні алгоритми працюють оптимально з різною кількістю кластерів. Наприклад, ієрархічна кластеризація має найвищу оцінку силуету, коли кількість кластерів встановлено на </a:t>
            </a:r>
            <a:r>
              <a:rPr lang="en-US" dirty="0"/>
              <a:t>3</a:t>
            </a:r>
            <a:r>
              <a:rPr lang="uk-UA" dirty="0"/>
              <a:t>. Алгоритм </a:t>
            </a:r>
            <a:r>
              <a:rPr lang="en-US" dirty="0"/>
              <a:t>K-Means </a:t>
            </a:r>
            <a:r>
              <a:rPr lang="uk-UA" dirty="0"/>
              <a:t>досягає піку в 3 кластерах, </a:t>
            </a:r>
            <a:r>
              <a:rPr lang="en-US" dirty="0"/>
              <a:t>Mini Batch K-Means</a:t>
            </a:r>
            <a:r>
              <a:rPr lang="uk-UA" dirty="0"/>
              <a:t>, має найкращу оцінку силуету в </a:t>
            </a:r>
            <a:r>
              <a:rPr lang="en-US" dirty="0"/>
              <a:t>3</a:t>
            </a:r>
            <a:r>
              <a:rPr lang="uk-UA" dirty="0"/>
              <a:t> кластерах, а оцінка для </a:t>
            </a:r>
            <a:r>
              <a:rPr lang="en-US" dirty="0"/>
              <a:t>Affinity Propagation </a:t>
            </a:r>
            <a:r>
              <a:rPr lang="uk-UA" dirty="0"/>
              <a:t>є відносно незалежним від кількості кластерів.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7185E-0D17-4FE1-8940-00959BF46B0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88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6055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203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851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728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16626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7365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9833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6254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5820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811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79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9107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451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615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547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55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542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21D93-2CE1-4B6D-810E-392B071B139C}" type="datetimeFigureOut">
              <a:rPr lang="uk-UA" smtClean="0"/>
              <a:t>03.12.2024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E1F77-DC4E-4063-BD0B-D6436EDADCC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4558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F5907-AF5E-2A16-3A77-679BB1358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614" y="491513"/>
            <a:ext cx="10993549" cy="147501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DECISION SUPPORT SYSTEM FOR IDENTIFYING</a:t>
            </a:r>
            <a:br>
              <a:rPr lang="en-US" sz="4400" dirty="0"/>
            </a:br>
            <a:r>
              <a:rPr lang="en-US" sz="4400" dirty="0"/>
              <a:t>TARGET GROUPS OF CUSTOMERS</a:t>
            </a:r>
            <a:endParaRPr lang="uk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125428-7AB5-9380-1730-B13C0CDB9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761" y="3233997"/>
            <a:ext cx="8505222" cy="390006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Trebuchet MS" panose="020B0603020202020204" pitchFamily="34" charset="0"/>
              </a:rPr>
              <a:t>CREATED BY </a:t>
            </a:r>
            <a:r>
              <a:rPr kumimoji="0" lang="en-US" sz="1800" b="1" i="0" u="none" strike="noStrike" kern="1200" cap="all" spc="0" normalizeH="0" baseline="0" noProof="0" dirty="0" err="1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Trebuchet MS" panose="020B0603020202020204" pitchFamily="34" charset="0"/>
              </a:rPr>
              <a:t>SvIatoslav</a:t>
            </a: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Trebuchet MS" panose="020B0603020202020204" pitchFamily="34" charset="0"/>
              </a:rPr>
              <a:t> </a:t>
            </a:r>
            <a:r>
              <a:rPr kumimoji="0" lang="en-US" sz="1800" b="1" i="0" u="none" strike="noStrike" kern="1200" cap="all" spc="0" normalizeH="0" baseline="0" noProof="0" dirty="0" err="1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Trebuchet MS" panose="020B0603020202020204" pitchFamily="34" charset="0"/>
              </a:rPr>
              <a:t>OliInyk</a:t>
            </a:r>
            <a:endParaRPr lang="uk-UA" sz="1800" b="1" dirty="0">
              <a:solidFill>
                <a:srgbClr val="ED8428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07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79FDE-4031-11BE-DF6B-03DCF9CC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 (Заголовки)"/>
              </a:rPr>
              <a:t>EVALUATION OF CLUSTERING METHODS</a:t>
            </a:r>
            <a:endParaRPr lang="uk-UA" dirty="0">
              <a:latin typeface="Corbel (Заголовки)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D8F7C06-943D-26AA-B483-91CAC38F1E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98975" y="3722285"/>
            <a:ext cx="4319283" cy="2905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48A80E9-9557-BE23-E12F-B65972BF0E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978119"/>
              </p:ext>
            </p:extLst>
          </p:nvPr>
        </p:nvGraphicFramePr>
        <p:xfrm>
          <a:off x="278600" y="2481528"/>
          <a:ext cx="6693320" cy="353604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3330">
                  <a:extLst>
                    <a:ext uri="{9D8B030D-6E8A-4147-A177-3AD203B41FA5}">
                      <a16:colId xmlns:a16="http://schemas.microsoft.com/office/drawing/2014/main" val="4034764715"/>
                    </a:ext>
                  </a:extLst>
                </a:gridCol>
                <a:gridCol w="1673330">
                  <a:extLst>
                    <a:ext uri="{9D8B030D-6E8A-4147-A177-3AD203B41FA5}">
                      <a16:colId xmlns:a16="http://schemas.microsoft.com/office/drawing/2014/main" val="2452549198"/>
                    </a:ext>
                  </a:extLst>
                </a:gridCol>
                <a:gridCol w="1673330">
                  <a:extLst>
                    <a:ext uri="{9D8B030D-6E8A-4147-A177-3AD203B41FA5}">
                      <a16:colId xmlns:a16="http://schemas.microsoft.com/office/drawing/2014/main" val="1855116902"/>
                    </a:ext>
                  </a:extLst>
                </a:gridCol>
                <a:gridCol w="1673330">
                  <a:extLst>
                    <a:ext uri="{9D8B030D-6E8A-4147-A177-3AD203B41FA5}">
                      <a16:colId xmlns:a16="http://schemas.microsoft.com/office/drawing/2014/main" val="4016880545"/>
                    </a:ext>
                  </a:extLst>
                </a:gridCol>
              </a:tblGrid>
              <a:tr h="5044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Clusters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K-Means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Mini Batch K-Means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Hierarchical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0878409"/>
                  </a:ext>
                </a:extLst>
              </a:tr>
              <a:tr h="378949"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uk-UA" sz="14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0.346474443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0.346250341</a:t>
                      </a:r>
                      <a:endParaRPr lang="uk-UA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0.337001073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4912744"/>
                  </a:ext>
                </a:extLst>
              </a:tr>
              <a:tr h="378949"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uk-UA" sz="14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0.38886629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0.402043157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0.348727244</a:t>
                      </a:r>
                      <a:endParaRPr lang="uk-UA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9628515"/>
                  </a:ext>
                </a:extLst>
              </a:tr>
              <a:tr h="378949"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uk-UA" sz="14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0.358254217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0.343543614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0.310145008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1418185"/>
                  </a:ext>
                </a:extLst>
              </a:tr>
              <a:tr h="378949"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uk-UA" sz="14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0.329234208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0.303692668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0.328857955</a:t>
                      </a:r>
                      <a:endParaRPr lang="uk-UA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1310569"/>
                  </a:ext>
                </a:extLst>
              </a:tr>
              <a:tr h="378949"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uk-UA" sz="14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0.332697064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0.332047705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0.335166891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4726142"/>
                  </a:ext>
                </a:extLst>
              </a:tr>
              <a:tr h="378949"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uk-UA" sz="14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0.330868348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0.327127685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0.317723551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4231464"/>
                  </a:ext>
                </a:extLst>
              </a:tr>
              <a:tr h="378949"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uk-UA" sz="14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0.299246172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0.226534132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0.260405746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4439118"/>
                  </a:ext>
                </a:extLst>
              </a:tr>
              <a:tr h="378949"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uk-UA" sz="14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0.299263296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0.256863081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0.264658157</a:t>
                      </a:r>
                      <a:endParaRPr lang="uk-UA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13953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1CB487-8CDB-DDCC-5231-896A16E98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044" y="2481528"/>
            <a:ext cx="2429214" cy="752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021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4CE6F-B868-0955-B3C9-3E46F618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SYSTEM ARCHITECTURE</a:t>
            </a:r>
            <a:endParaRPr lang="uk-UA" dirty="0">
              <a:latin typeface="Corbel" panose="020B0503020204020204" pitchFamily="34" charset="0"/>
            </a:endParaRP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3BD37279-21E0-5445-D6AE-C00C2ADE8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798" y="2182875"/>
            <a:ext cx="5021747" cy="404241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ETL process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Extract – loading data from the data storage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Transform – data cleaning and filtering, analysis and aggregation. Applying Clustering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Load – uploading results to the </a:t>
            </a: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Power BI system (an interactive data visualization software product)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uk-UA" sz="2400" kern="100" dirty="0">
              <a:effectLst/>
              <a:highlight>
                <a:srgbClr val="FF00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uk-UA" sz="2400" kern="100" dirty="0">
              <a:effectLst/>
              <a:highlight>
                <a:srgbClr val="FF00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6CD74C-C8DD-6E38-4051-854E70AC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68" y="2182875"/>
            <a:ext cx="5811061" cy="4353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71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D6AA5-EE9B-444B-A8E5-CC178094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 (Заголовки)"/>
              </a:rPr>
              <a:t>WORKFLOW</a:t>
            </a:r>
            <a:endParaRPr lang="uk-UA" dirty="0">
              <a:latin typeface="Corbel (Заголовки)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31085BA-C8D3-387E-2752-91813EBFCA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3760" y="2313705"/>
            <a:ext cx="8793320" cy="4164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32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6F27A-9DE6-5007-EB45-19C78B64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87136-9025-06FB-0D4E-7532B12D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 (Заголовки)"/>
              </a:rPr>
              <a:t>FINAL REPORT</a:t>
            </a:r>
            <a:endParaRPr lang="uk-UA" dirty="0">
              <a:highlight>
                <a:srgbClr val="00FF00"/>
              </a:highlight>
              <a:latin typeface="Corbel (Заголовки)"/>
            </a:endParaRP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3647F664-62A8-95CB-9CE2-471E52D5C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2081" y="2508610"/>
            <a:ext cx="3606800" cy="3846407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report, it is possible to switch between different clusters for a better understanding of their features.</a:t>
            </a:r>
            <a:endParaRPr lang="uk-UA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report includes various visualizations that allow us to analyze and compare profitability across categories.</a:t>
            </a:r>
            <a:endParaRPr lang="uk-UA" sz="2400" b="0" i="0" dirty="0">
              <a:effectLst/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924BCB8-03F9-C818-7694-C34A6F7B0C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160" y="2508610"/>
            <a:ext cx="6159033" cy="3560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315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8B689-4DDA-0495-AEA6-10570A16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 (Заголовки)"/>
              </a:rPr>
              <a:t>DEMO</a:t>
            </a:r>
            <a:endParaRPr lang="uk-UA" dirty="0">
              <a:latin typeface="Corbel (Заголовки)"/>
            </a:endParaRP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E3F598EC-64F7-4B3B-9801-511DDD6C6818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3757" y="2743518"/>
            <a:ext cx="5977133" cy="3361254"/>
          </a:xfrm>
        </p:spPr>
      </p:pic>
    </p:spTree>
    <p:extLst>
      <p:ext uri="{BB962C8B-B14F-4D97-AF65-F5344CB8AC3E}">
        <p14:creationId xmlns:p14="http://schemas.microsoft.com/office/powerpoint/2010/main" val="104847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D70FF-A448-D7B2-048A-196DE51CD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211F9-78FA-1CF7-9A26-F9F03839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 (Заголовки)"/>
              </a:rPr>
              <a:t>CONCLUSIONS</a:t>
            </a:r>
            <a:endParaRPr lang="uk-UA" dirty="0">
              <a:highlight>
                <a:srgbClr val="00FF00"/>
              </a:highlight>
              <a:latin typeface="Corbel (Заголовки)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D549730-E9DB-CB11-C7CC-03BCCD72F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73" y="2321903"/>
            <a:ext cx="9817707" cy="425347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Completed tasks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algn="just"/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decision support system was created to identify target groups of customers.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In-depth data analysis and relevant clustering techniques are combined to identify distinct customer segments to help develop more personalized marketing strategies.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Specific customer segments that are the most profitable and interesting for the company have been determined.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The solution is deployed on Azure Cloud and Databricks Platform.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67853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A954F90-3B3B-7837-2244-D7745EA0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2680247"/>
            <a:ext cx="11029615" cy="1497507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THANK YOU FOR ATTENTION!</a:t>
            </a:r>
            <a:endParaRPr lang="uk-UA" sz="4800" dirty="0"/>
          </a:p>
        </p:txBody>
      </p:sp>
    </p:spTree>
    <p:extLst>
      <p:ext uri="{BB962C8B-B14F-4D97-AF65-F5344CB8AC3E}">
        <p14:creationId xmlns:p14="http://schemas.microsoft.com/office/powerpoint/2010/main" val="1827101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AABAE-3FBA-0D87-9763-7EC37E00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 (Заголовки)"/>
              </a:rPr>
              <a:t>RELEVANCE OF THE PROJECT</a:t>
            </a:r>
            <a:endParaRPr lang="uk-UA" dirty="0">
              <a:highlight>
                <a:srgbClr val="FF0000"/>
              </a:highlight>
              <a:latin typeface="Corbel (Заголовки)"/>
            </a:endParaRP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2E709B6C-20E6-AF49-0E27-A75C7FB94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591" y="2097939"/>
            <a:ext cx="10328856" cy="212141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realities of today</a:t>
            </a:r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Growing competition between companies</a:t>
            </a:r>
            <a:endParaRPr lang="uk-UA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“Old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inefficient mechanisms for attracting and retaining customers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market is oversaturated with similar products and services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623694B-0BF4-D544-2C96-3D914A5723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3119" y="2803914"/>
            <a:ext cx="3598863" cy="3598863"/>
          </a:xfrm>
          <a:prstGeom prst="rect">
            <a:avLst/>
          </a:prstGeom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4F1E2827-5776-D37B-EB78-7F13BF292538}"/>
              </a:ext>
            </a:extLst>
          </p:cNvPr>
          <p:cNvSpPr txBox="1">
            <a:spLocks/>
          </p:cNvSpPr>
          <p:nvPr/>
        </p:nvSpPr>
        <p:spPr>
          <a:xfrm>
            <a:off x="733592" y="4054086"/>
            <a:ext cx="7933754" cy="2615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Obtained results: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help to expand the understanding of the effectiveness of clustering algorithms and their application in real scenarios</a:t>
            </a:r>
            <a:r>
              <a:rPr lang="uk-UA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offer valuable information to improve marketing strategies to increase customer engagement and business growth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78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BCC38-64A4-3810-E384-F7F7F692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 (Заголовки)"/>
              </a:rPr>
              <a:t>STRATEGIES USING THE SYSTEM</a:t>
            </a:r>
            <a:endParaRPr lang="uk-UA" dirty="0">
              <a:latin typeface="Corbel (Заголовки)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558F24-C848-840E-7DAD-55B5B6F26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685" y="2288860"/>
            <a:ext cx="11226839" cy="446442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company can use the system to create groups of customers based on age, gender and location.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company may use the system to create groups of customers based on behavioral characteristics such as purchases, website visits, and social media interactions.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company can use the system to create demographic and </a:t>
            </a:r>
          </a:p>
          <a:p>
            <a:pPr marL="0" indent="0" algn="just">
              <a:lnSpc>
                <a:spcPct val="6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behavioral customer groups characteristics.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just">
              <a:lnSpc>
                <a:spcPct val="60000"/>
              </a:lnSpc>
              <a:buNone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just">
              <a:lnSpc>
                <a:spcPct val="60000"/>
              </a:lnSpc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All of these approaches will help companies create </a:t>
            </a:r>
          </a:p>
          <a:p>
            <a:pPr marL="0" indent="0" algn="just">
              <a:lnSpc>
                <a:spcPct val="60000"/>
              </a:lnSpc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more personalized marketing campaigns.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BA8731D-7398-690D-1E86-ABC686546A7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91682849"/>
              </p:ext>
            </p:extLst>
          </p:nvPr>
        </p:nvGraphicFramePr>
        <p:xfrm>
          <a:off x="6719140" y="3959157"/>
          <a:ext cx="5058384" cy="2618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091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C2D8C6-8AF4-A4CE-A974-92CED088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 (Заголовки)"/>
              </a:rPr>
              <a:t>INPUT DATA</a:t>
            </a:r>
            <a:endParaRPr lang="uk-UA" dirty="0">
              <a:latin typeface="Corbel (Заголовки)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DC422DD-5DCC-1DD5-F902-16B941E661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0321" y="2620080"/>
            <a:ext cx="5653884" cy="3483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6FD2611A-DF4D-6F2F-7B50-E3AD6DFBA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7600" y="2620080"/>
            <a:ext cx="4254970" cy="34830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attributes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records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~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10k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B7656-A50A-3998-6CDF-9083CB1B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 (Заголовки)"/>
              </a:rPr>
              <a:t>AUXILIARY METHOD</a:t>
            </a:r>
            <a:endParaRPr lang="uk-UA" dirty="0">
              <a:latin typeface="Corbel (Заголовки)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CE2052-26E5-5E8F-FC9C-BBF5B87B9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501" y="2138163"/>
            <a:ext cx="6196259" cy="3966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RFM analysis is a customer segmentation method used to group customers based on three factors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Recency – how long ago the customer made the purchase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– how often the customer makes purchases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Monetary value – how much money the customer spent on purchases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2" descr="What is Recency, Frequency and Monetary Value (RFM) Analysis?">
            <a:extLst>
              <a:ext uri="{FF2B5EF4-FFF2-40B4-BE49-F238E27FC236}">
                <a16:creationId xmlns:a16="http://schemas.microsoft.com/office/drawing/2014/main" id="{EB837CF3-495C-3A56-18FB-8F4C844066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8990" y="3579656"/>
            <a:ext cx="4700588" cy="2888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58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D9157CD-ECAA-72FF-6AEB-8017F7DD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K-MEANS</a:t>
            </a:r>
            <a:r>
              <a:rPr lang="uk-UA" dirty="0"/>
              <a:t> </a:t>
            </a:r>
            <a:r>
              <a:rPr lang="en-US" dirty="0">
                <a:latin typeface="Corbel (Заголовки)"/>
              </a:rPr>
              <a:t>CLUSTERING</a:t>
            </a:r>
            <a:endParaRPr lang="uk-UA" dirty="0">
              <a:latin typeface="Corbel (Заголовки)"/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97BE614C-2607-308F-7DA7-1FB75575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230" y="1849193"/>
            <a:ext cx="4472327" cy="693135"/>
          </a:xfrm>
        </p:spPr>
        <p:txBody>
          <a:bodyPr/>
          <a:lstStyle/>
          <a:p>
            <a:r>
              <a:rPr lang="en-US" dirty="0"/>
              <a:t>Process</a:t>
            </a:r>
            <a:endParaRPr lang="uk-UA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79054FC-8740-51E9-FBE0-95129D6E91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2615" y="2627082"/>
            <a:ext cx="5133372" cy="3854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03A3E49F-6D07-DC40-6E9A-C4D01F976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0794" y="1849193"/>
            <a:ext cx="4474028" cy="692076"/>
          </a:xfrm>
        </p:spPr>
        <p:txBody>
          <a:bodyPr/>
          <a:lstStyle/>
          <a:p>
            <a:r>
              <a:rPr lang="en-US" dirty="0"/>
              <a:t>Clusters</a:t>
            </a:r>
            <a:endParaRPr lang="uk-UA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2E79437-B889-278C-3645-EF605AD1EF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60794" y="2790464"/>
            <a:ext cx="5362274" cy="3363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38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3D594-05C4-15D5-2D4A-122052631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 (Заголовки)"/>
              </a:rPr>
              <a:t>HIERARCHICAL CLUSTERING</a:t>
            </a:r>
            <a:endParaRPr lang="uk-UA" dirty="0">
              <a:latin typeface="Corbel (Заголовки)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6F166B-F702-B441-3A9C-54CE50EA7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997" y="1989776"/>
            <a:ext cx="4472327" cy="693135"/>
          </a:xfrm>
        </p:spPr>
        <p:txBody>
          <a:bodyPr/>
          <a:lstStyle/>
          <a:p>
            <a:r>
              <a:rPr lang="en-US" dirty="0"/>
              <a:t>Process</a:t>
            </a:r>
            <a:endParaRPr lang="uk-UA" dirty="0"/>
          </a:p>
        </p:txBody>
      </p:sp>
      <p:pic>
        <p:nvPicPr>
          <p:cNvPr id="27" name="Объект 26">
            <a:extLst>
              <a:ext uri="{FF2B5EF4-FFF2-40B4-BE49-F238E27FC236}">
                <a16:creationId xmlns:a16="http://schemas.microsoft.com/office/drawing/2014/main" id="{AA8F4155-684C-3345-6E85-824EC6DE0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1536" y="2743200"/>
            <a:ext cx="4961504" cy="3858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A3340AE1-90AB-3B31-DAD5-F120345E9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1855" y="2000324"/>
            <a:ext cx="4474028" cy="692076"/>
          </a:xfrm>
        </p:spPr>
        <p:txBody>
          <a:bodyPr/>
          <a:lstStyle/>
          <a:p>
            <a:r>
              <a:rPr lang="en-US" dirty="0"/>
              <a:t>Clusters</a:t>
            </a:r>
            <a:endParaRPr lang="uk-UA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0B14B63-0DDB-1DB9-8BEE-E6C9A14553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31511" y="2743200"/>
            <a:ext cx="5021203" cy="3858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6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B977D8-16A4-8323-5F0D-C575B5D3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MINI BATCH K-MEANS</a:t>
            </a:r>
            <a:r>
              <a:rPr lang="uk-UA" dirty="0"/>
              <a:t> </a:t>
            </a:r>
            <a:r>
              <a:rPr lang="en-US" dirty="0">
                <a:latin typeface="Corbel (Заголовки)"/>
              </a:rPr>
              <a:t>CLUSTERING</a:t>
            </a:r>
            <a:endParaRPr lang="uk-UA" dirty="0">
              <a:latin typeface="Corbel (Заголовки)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F195FB-070C-C004-2206-E117664BA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324" y="1901847"/>
            <a:ext cx="4472327" cy="693135"/>
          </a:xfrm>
        </p:spPr>
        <p:txBody>
          <a:bodyPr/>
          <a:lstStyle/>
          <a:p>
            <a:r>
              <a:rPr lang="en-US" dirty="0"/>
              <a:t>Process</a:t>
            </a:r>
            <a:endParaRPr lang="uk-UA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3485A714-642A-1EE9-12CD-40B0077D17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9663" y="2662664"/>
            <a:ext cx="5044017" cy="3856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1AF1C21E-11C8-0C13-95DD-E51BDF45A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1970588"/>
            <a:ext cx="4474028" cy="692076"/>
          </a:xfrm>
        </p:spPr>
        <p:txBody>
          <a:bodyPr/>
          <a:lstStyle/>
          <a:p>
            <a:r>
              <a:rPr lang="en-US" dirty="0"/>
              <a:t>Clusters</a:t>
            </a:r>
            <a:endParaRPr lang="uk-UA" dirty="0"/>
          </a:p>
        </p:txBody>
      </p:sp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E858F912-3983-4BA1-DDF1-5D7E51EFF2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20154" y="2952570"/>
            <a:ext cx="5361425" cy="3305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486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DAC70-954D-5E6B-4B63-7D0049A2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AFFINITY </a:t>
            </a:r>
            <a:r>
              <a:rPr lang="en-US">
                <a:latin typeface="Corbel" panose="020B0503020204020204" pitchFamily="34" charset="0"/>
              </a:rPr>
              <a:t>PROPAGATION </a:t>
            </a:r>
            <a:r>
              <a:rPr lang="en-US">
                <a:latin typeface="Corbel (Заголовки)"/>
              </a:rPr>
              <a:t>CLUSTERING</a:t>
            </a:r>
            <a:endParaRPr lang="uk-UA" dirty="0">
              <a:latin typeface="Corbel (Заголовки)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6CF1FA-8C15-4EFD-6B61-66551C147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473" y="1833107"/>
            <a:ext cx="4472327" cy="693135"/>
          </a:xfrm>
        </p:spPr>
        <p:txBody>
          <a:bodyPr/>
          <a:lstStyle/>
          <a:p>
            <a:r>
              <a:rPr lang="en-US" dirty="0"/>
              <a:t>Process</a:t>
            </a:r>
            <a:endParaRPr lang="uk-UA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04E6EE0-AF6B-D029-EBFA-D9BC348A4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0267" y="2626360"/>
            <a:ext cx="5297863" cy="3997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CB1E8594-570B-6F7B-4513-6A62196C8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818471"/>
            <a:ext cx="4474028" cy="692076"/>
          </a:xfrm>
        </p:spPr>
        <p:txBody>
          <a:bodyPr/>
          <a:lstStyle/>
          <a:p>
            <a:r>
              <a:rPr lang="en-US" dirty="0"/>
              <a:t>Clusters</a:t>
            </a:r>
            <a:endParaRPr lang="uk-UA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646A059-B6D9-3D6D-F30F-3ED3EB3F0C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/>
        </p:blipFill>
        <p:spPr>
          <a:xfrm>
            <a:off x="6096000" y="2915103"/>
            <a:ext cx="5215513" cy="3307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7039763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8693</TotalTime>
  <Words>908</Words>
  <Application>Microsoft Office PowerPoint</Application>
  <PresentationFormat>Широкоэкранный</PresentationFormat>
  <Paragraphs>124</Paragraphs>
  <Slides>16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Calibri</vt:lpstr>
      <vt:lpstr>Corbel</vt:lpstr>
      <vt:lpstr>Corbel (Заголовки)</vt:lpstr>
      <vt:lpstr>Times New Roman</vt:lpstr>
      <vt:lpstr>Trebuchet MS</vt:lpstr>
      <vt:lpstr>Wingdings</vt:lpstr>
      <vt:lpstr>Wingdings 2</vt:lpstr>
      <vt:lpstr>Берлин</vt:lpstr>
      <vt:lpstr>DECISION SUPPORT SYSTEM FOR IDENTIFYING TARGET GROUPS OF CUSTOMERS</vt:lpstr>
      <vt:lpstr>RELEVANCE OF THE PROJECT</vt:lpstr>
      <vt:lpstr>STRATEGIES USING THE SYSTEM</vt:lpstr>
      <vt:lpstr>INPUT DATA</vt:lpstr>
      <vt:lpstr>AUXILIARY METHOD</vt:lpstr>
      <vt:lpstr>K-MEANS CLUSTERING</vt:lpstr>
      <vt:lpstr>HIERARCHICAL CLUSTERING</vt:lpstr>
      <vt:lpstr>MINI BATCH K-MEANS CLUSTERING</vt:lpstr>
      <vt:lpstr>AFFINITY PROPAGATION CLUSTERING</vt:lpstr>
      <vt:lpstr>EVALUATION OF CLUSTERING METHODS</vt:lpstr>
      <vt:lpstr>SYSTEM ARCHITECTURE</vt:lpstr>
      <vt:lpstr>WORKFLOW</vt:lpstr>
      <vt:lpstr>FINAL REPORT</vt:lpstr>
      <vt:lpstr>DEMO</vt:lpstr>
      <vt:lpstr>CONCLUSIONS</vt:lpstr>
      <vt:lpstr>THANK YOU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СТВОРЕННЯ ТАРГЕТ ГРУП КЛІЄНТІВ </dc:title>
  <dc:creator>Sviatoslav Oliinyk</dc:creator>
  <cp:lastModifiedBy>Sviatoslav Oliinyk</cp:lastModifiedBy>
  <cp:revision>53</cp:revision>
  <dcterms:created xsi:type="dcterms:W3CDTF">2023-05-18T13:02:27Z</dcterms:created>
  <dcterms:modified xsi:type="dcterms:W3CDTF">2024-12-03T18:50:25Z</dcterms:modified>
</cp:coreProperties>
</file>